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74" r:id="rId4"/>
    <p:sldId id="275" r:id="rId5"/>
    <p:sldId id="259" r:id="rId6"/>
    <p:sldId id="277" r:id="rId7"/>
    <p:sldId id="276" r:id="rId8"/>
    <p:sldId id="261" r:id="rId9"/>
    <p:sldId id="279" r:id="rId10"/>
    <p:sldId id="262" r:id="rId11"/>
    <p:sldId id="263" r:id="rId12"/>
    <p:sldId id="265" r:id="rId13"/>
    <p:sldId id="264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8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6" autoAdjust="0"/>
    <p:restoredTop sz="94660" autoAdjust="0"/>
  </p:normalViewPr>
  <p:slideViewPr>
    <p:cSldViewPr snapToGrid="0">
      <p:cViewPr varScale="1">
        <p:scale>
          <a:sx n="70" d="100"/>
          <a:sy n="70" d="100"/>
        </p:scale>
        <p:origin x="-128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10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F2F9A3-FE6F-0A41-ACBD-A1733BB0852A}" type="datetimeFigureOut">
              <a:rPr lang="es-ES" smtClean="0"/>
              <a:t>22/09/2016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A8175D-DD5D-DC43-A42F-B55774E7299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2950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A8175D-DD5D-DC43-A42F-B55774E72990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319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7653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99999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44755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4079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323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4308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1933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3227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3090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90391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828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B67E1B-25F8-4538-958E-8759C3DFA55E}" type="datetimeFigureOut">
              <a:rPr lang="es-MX" smtClean="0"/>
              <a:t>22/09/2016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AAA6D-AE9E-4E70-8473-4950F57C0B9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4462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46364" y="1039090"/>
            <a:ext cx="839354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ES" sz="2800" b="1" dirty="0" smtClean="0"/>
          </a:p>
          <a:p>
            <a:pPr algn="ctr"/>
            <a:endParaRPr lang="es-ES" sz="2800" b="1" dirty="0"/>
          </a:p>
          <a:p>
            <a:pPr algn="ctr"/>
            <a:endParaRPr lang="es-ES" sz="2800" b="1" dirty="0" smtClean="0"/>
          </a:p>
          <a:p>
            <a:pPr algn="ctr"/>
            <a:r>
              <a:rPr lang="es-ES" sz="2800" b="1" dirty="0" smtClean="0"/>
              <a:t>NUEVO CÓDIGO NACIONAL DE POLICÍA Y SU INCIDENCIA EN LA OPERACIÓN </a:t>
            </a:r>
          </a:p>
          <a:p>
            <a:pPr algn="ctr"/>
            <a:r>
              <a:rPr lang="es-ES" sz="2800" b="1" dirty="0" smtClean="0"/>
              <a:t>HABITUAL DE LOS </a:t>
            </a:r>
            <a:r>
              <a:rPr lang="es-ES" sz="2800" b="1" dirty="0" smtClean="0"/>
              <a:t>CENTROS </a:t>
            </a:r>
            <a:r>
              <a:rPr lang="es-ES" sz="2800" b="1" dirty="0" smtClean="0"/>
              <a:t>COMERCIALES</a:t>
            </a:r>
            <a:endParaRPr lang="es-ES" sz="2800" b="1" dirty="0"/>
          </a:p>
        </p:txBody>
      </p:sp>
      <p:sp>
        <p:nvSpPr>
          <p:cNvPr id="3" name="CuadroTexto 2"/>
          <p:cNvSpPr txBox="1"/>
          <p:nvPr/>
        </p:nvSpPr>
        <p:spPr>
          <a:xfrm>
            <a:off x="2851727" y="4202546"/>
            <a:ext cx="363681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 smtClean="0"/>
          </a:p>
          <a:p>
            <a:endParaRPr lang="es-ES" sz="1600" dirty="0"/>
          </a:p>
          <a:p>
            <a:r>
              <a:rPr lang="es-ES" sz="1600" dirty="0" smtClean="0"/>
              <a:t>HENDERSON SEPÚLVEDA MEDINA</a:t>
            </a:r>
          </a:p>
          <a:p>
            <a:r>
              <a:rPr lang="es-ES" sz="1400" dirty="0" smtClean="0"/>
              <a:t>Asesor y Consultor Legal 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97029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346364" y="496455"/>
            <a:ext cx="8070272" cy="5570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dirty="0" smtClean="0"/>
              <a:t>NO CONSTITUYEN ACTOS SEXUALES O DE EXHIBICIONISMO LOS BESOS O CARICIAS QUE LAS PERSONAS, SIN IMPORTR SU GÉNERO, COLOR DE PIEL, ORIENTACIÓN SEXUAL, IDENTIDAD DE GÉNERO, MANIFIESTEN COMO EXPRESIONES DE CARIÑO. ART. 33</a:t>
            </a:r>
          </a:p>
          <a:p>
            <a:endParaRPr lang="es-ES" dirty="0"/>
          </a:p>
          <a:p>
            <a:r>
              <a:rPr lang="es-ES" b="1" dirty="0" smtClean="0"/>
              <a:t>TÍTULO V. </a:t>
            </a:r>
            <a:r>
              <a:rPr lang="es-ES" dirty="0" smtClean="0"/>
              <a:t>COMPORTAMIENTOS QUE AFECTAN A GRUPOS SOCIALES DE ESPECIAL PROTECCIÓN CONSTITUCIONAL (ART. 40) </a:t>
            </a:r>
          </a:p>
          <a:p>
            <a:endParaRPr lang="es-ES" dirty="0"/>
          </a:p>
          <a:p>
            <a:pPr marL="342900" indent="-342900">
              <a:buFont typeface="+mj-lt"/>
              <a:buAutoNum type="arabicPeriod"/>
            </a:pPr>
            <a:r>
              <a:rPr lang="es-ES" dirty="0" smtClean="0"/>
              <a:t>OMITIR PRELACIÓN A PERSONAS EN CONDICIÓN DE DISCAPACIDAD, TERCERA EDAD, MUJERES EN EMBARAZO O PERSONAS CON NIÑOS EN BRAZOS QUE SE ENCUENTREN EN LUGARES PÚBLICOS O ABIERTOS AL PÚBLICO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 smtClean="0"/>
              <a:t>DIFICULTAR, OBSTRUIR O LIMITAR INFORMACIÓN E INSUMOS RELACIONADOS CON LOS DERECHOS SEXUALES Y REPRODUCTIVOS DE LA MUJER, DEL HOMBRE Y DE LA COMUNIDAD LGTBI INCLUIDO EL ACCESO DE ESTOS MÉTODOS ANTICONCEPTIVOS.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 smtClean="0"/>
              <a:t>LIMITAR U OBSTRUIR LAS MANIFESTACIONES DE AFECTO PÚBLICO QUE NO CONFIGUREN ACTOS SEXUALES, DE EXHIBICIONISMO EN RAZÓN A LA RAZA, ORIENTACIÓN SEXUAL, GÉNERO U OTRA CONDICIÓN SIMILAR. (REPETIDO)</a:t>
            </a:r>
          </a:p>
          <a:p>
            <a:endParaRPr lang="es-E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3574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738910" y="796636"/>
            <a:ext cx="7920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TÍTULO </a:t>
            </a:r>
            <a:r>
              <a:rPr lang="es-ES" b="1" dirty="0" smtClean="0"/>
              <a:t>VI. DERECHO DE REUNIÓN. </a:t>
            </a:r>
            <a:r>
              <a:rPr lang="es-ES" b="1" dirty="0"/>
              <a:t> </a:t>
            </a:r>
            <a:r>
              <a:rPr lang="es-ES" dirty="0" smtClean="0"/>
              <a:t>(</a:t>
            </a:r>
            <a:r>
              <a:rPr lang="es-ES" dirty="0"/>
              <a:t>ART. </a:t>
            </a:r>
            <a:r>
              <a:rPr lang="es-ES" dirty="0" smtClean="0"/>
              <a:t>47) </a:t>
            </a:r>
            <a:endParaRPr lang="es-ES" dirty="0"/>
          </a:p>
        </p:txBody>
      </p:sp>
      <p:sp>
        <p:nvSpPr>
          <p:cNvPr id="15" name="Marcador de contenido 14"/>
          <p:cNvSpPr>
            <a:spLocks noGrp="1"/>
          </p:cNvSpPr>
          <p:nvPr>
            <p:ph idx="1"/>
          </p:nvPr>
        </p:nvSpPr>
        <p:spPr>
          <a:xfrm>
            <a:off x="628650" y="1304636"/>
            <a:ext cx="7886700" cy="4872328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es-ES" sz="1900" b="1" dirty="0" smtClean="0"/>
              <a:t>AGLOMERACIÓN DE PÚBLICO: </a:t>
            </a:r>
            <a:r>
              <a:rPr lang="es-ES" sz="1900" dirty="0" smtClean="0"/>
              <a:t>TODA REUNIÓN DE UN NÚMERO PLURAL DE PERSONAS. SON DE TRES CARTEGORÍAS.</a:t>
            </a:r>
          </a:p>
          <a:p>
            <a:pPr marL="342900" indent="-342900" algn="just">
              <a:spcBef>
                <a:spcPts val="600"/>
              </a:spcBef>
              <a:buAutoNum type="arabicPeriod"/>
            </a:pPr>
            <a:r>
              <a:rPr lang="es-ES" sz="1900" dirty="0" smtClean="0"/>
              <a:t>REUNIONES O MANIFESTACIONES EN ESPACIO PÚBLICO.</a:t>
            </a:r>
          </a:p>
          <a:p>
            <a:pPr marL="342900" indent="-342900" algn="just">
              <a:spcBef>
                <a:spcPts val="600"/>
              </a:spcBef>
              <a:buAutoNum type="arabicPeriod"/>
            </a:pPr>
            <a:r>
              <a:rPr lang="es-ES" sz="1900" dirty="0" smtClean="0"/>
              <a:t>ACTIVIDADES QUE INVOLUCRAN AGLOMERACIONES DE PÚBLICO NO COMPLEJAS: RIESGOS BAJOS O MODERADOS DE AFECTACIÓN A LA COMUNIDAD Y CON BAJA PROBABILIDAD DE OCURRENCIA. </a:t>
            </a:r>
          </a:p>
          <a:p>
            <a:pPr marL="342900" indent="-342900" algn="just">
              <a:spcBef>
                <a:spcPts val="600"/>
              </a:spcBef>
              <a:buAutoNum type="arabicPeriod"/>
            </a:pPr>
            <a:r>
              <a:rPr lang="es-ES" sz="1900" dirty="0" smtClean="0"/>
              <a:t>ACTIVIDADES QUE INVOLUCRAN AGLOMERACIONES DE PÚBLICO COMPLEJAS: RIESGO DE AFECTACIÓN A LA COMUNIDAD CON ALTA AFECTACIÓN DE LA DINÁMICA NORMAL DEL MUNICIPIO, DISTRITO O ÁREA. EXIGE EMISIÓN DE UN PERMISO DEL ALCALDE DISTRITAL O MUNICIPAL, QUIEN REGLAMENTARÁ LAS ACTIVIDADES QUE INVOLUCRAN AGLOMERACIONES DE PÚBLICO COMPLEJAS EN ESTABLECIMIENTOS ABIERTOS AL PÚBLICO. </a:t>
            </a:r>
          </a:p>
          <a:p>
            <a:pPr marL="0" indent="0" algn="just">
              <a:buNone/>
            </a:pPr>
            <a:r>
              <a:rPr lang="es-ES" sz="1900" dirty="0"/>
              <a:t>GOBIERNO REGLAMENTARÁ AGLOMERACIONES DE UN TIPO O DE OTRO DEPENDIENDO DE:</a:t>
            </a:r>
          </a:p>
          <a:p>
            <a:pPr algn="just">
              <a:buFontTx/>
              <a:buChar char="-"/>
            </a:pPr>
            <a:r>
              <a:rPr lang="es-ES" sz="1900" dirty="0"/>
              <a:t>AFORO</a:t>
            </a:r>
          </a:p>
          <a:p>
            <a:pPr algn="just">
              <a:buFontTx/>
              <a:buChar char="-"/>
            </a:pPr>
            <a:r>
              <a:rPr lang="es-ES" sz="1900" dirty="0"/>
              <a:t>TIPO DE EVENTO</a:t>
            </a:r>
          </a:p>
          <a:p>
            <a:pPr algn="just">
              <a:buFontTx/>
              <a:buChar char="-"/>
            </a:pPr>
            <a:r>
              <a:rPr lang="es-ES" sz="1900" dirty="0"/>
              <a:t>CLASIFICACIÓN DE EDAD PARA INGRESO</a:t>
            </a:r>
          </a:p>
          <a:p>
            <a:pPr algn="just">
              <a:buFontTx/>
              <a:buChar char="-"/>
            </a:pPr>
            <a:r>
              <a:rPr lang="es-ES" sz="1900" dirty="0"/>
              <a:t>LUGAR DONDE SE DESARROLLA</a:t>
            </a:r>
          </a:p>
          <a:p>
            <a:pPr algn="just">
              <a:buFontTx/>
              <a:buChar char="-"/>
            </a:pPr>
            <a:r>
              <a:rPr lang="es-ES" sz="1900" dirty="0"/>
              <a:t>CARÁCTERÍSTICAS DEL PÚBLICO</a:t>
            </a:r>
          </a:p>
          <a:p>
            <a:pPr algn="just">
              <a:buFontTx/>
              <a:buChar char="-"/>
            </a:pPr>
            <a:r>
              <a:rPr lang="es-ES" sz="1900" dirty="0"/>
              <a:t>ETC.</a:t>
            </a:r>
          </a:p>
          <a:p>
            <a:pPr marL="0" indent="0" algn="just">
              <a:spcBef>
                <a:spcPts val="0"/>
              </a:spcBef>
              <a:buNone/>
            </a:pPr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1011469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17104" y="1306080"/>
            <a:ext cx="7886700" cy="4351338"/>
          </a:xfrm>
        </p:spPr>
        <p:txBody>
          <a:bodyPr>
            <a:normAutofit fontScale="92500"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es-ES" sz="1800" b="1" dirty="0"/>
              <a:t>REQUISITOS PARA QUE SE </a:t>
            </a:r>
            <a:r>
              <a:rPr lang="es-ES" sz="1800" b="1" dirty="0" smtClean="0"/>
              <a:t>AUTORICEN AGLOMERACIONES PÚBLICAS COMPLEJAS:</a:t>
            </a:r>
            <a:endParaRPr lang="es-ES" sz="1800" b="1" dirty="0"/>
          </a:p>
          <a:p>
            <a:pPr lvl="1" algn="just">
              <a:buAutoNum type="alphaLcPeriod"/>
            </a:pPr>
            <a:r>
              <a:rPr lang="es-ES" sz="1700" dirty="0"/>
              <a:t>PAGO DERECHOS DE AUTOR.</a:t>
            </a:r>
          </a:p>
          <a:p>
            <a:pPr lvl="1" algn="just">
              <a:buAutoNum type="alphaLcPeriod"/>
            </a:pPr>
            <a:r>
              <a:rPr lang="es-ES" sz="1700" dirty="0"/>
              <a:t>PRESENTAR PLAN DE EMERGENCIA Y CONTINGENCIA: AFORO, CRONOGRAMA DE ACTIVIDADES, ANÁLISIS DE RIESGO, PLANES DE ACCIÓN (PLAN DE SEGURIDAD Y VIGILANCIA, PLAN DE ATENCIÓN DE PRIMEROS AUXILIOS, PLAN DE PROTECCIÓN CONTRA INCENDIOS, PLAN DE EVACUACIÓN, PLAN DE INFORMACIÓN PÚBLICA, PLAN DE ATENCIÓN TEMPORAL A LOS AFECTADOS, PLAN DE MANEJO AMBIENTAL=.</a:t>
            </a:r>
          </a:p>
          <a:p>
            <a:pPr lvl="1" algn="just">
              <a:buAutoNum type="alphaLcPeriod"/>
            </a:pPr>
            <a:r>
              <a:rPr lang="es-ES" sz="1700" dirty="0"/>
              <a:t>DISPONER DE MEDIOS PARA CONFORMACIÓN Y FUNCIONAMIENTO DE MANDO UNIFICADO.</a:t>
            </a:r>
          </a:p>
          <a:p>
            <a:pPr lvl="1" algn="just">
              <a:buAutoNum type="alphaLcPeriod"/>
            </a:pPr>
            <a:r>
              <a:rPr lang="es-ES" sz="1700" dirty="0"/>
              <a:t>ANÁLISIS DE RIESGO DE ESTRUCTURA</a:t>
            </a:r>
          </a:p>
          <a:p>
            <a:pPr lvl="1" algn="just">
              <a:buAutoNum type="alphaLcPeriod"/>
            </a:pPr>
            <a:r>
              <a:rPr lang="es-ES" sz="1700" dirty="0"/>
              <a:t>SEGUROS O GARANTÍAS BANCARIAS</a:t>
            </a:r>
          </a:p>
          <a:p>
            <a:pPr lvl="1" algn="just">
              <a:buAutoNum type="alphaLcPeriod"/>
            </a:pPr>
            <a:r>
              <a:rPr lang="es-ES" sz="1700" dirty="0"/>
              <a:t>CUMPLIMIENTO DE MEDIDAS </a:t>
            </a:r>
            <a:r>
              <a:rPr lang="es-ES" sz="1700" dirty="0" smtClean="0"/>
              <a:t>SANITARIA.</a:t>
            </a:r>
          </a:p>
          <a:p>
            <a:pPr marL="0" indent="0" algn="just">
              <a:buNone/>
            </a:pPr>
            <a:r>
              <a:rPr lang="es-ES" sz="1700" b="1" dirty="0" smtClean="0"/>
              <a:t>COMPORTAMIENTOS </a:t>
            </a:r>
            <a:r>
              <a:rPr lang="es-ES" sz="1700" b="1" dirty="0"/>
              <a:t>DE LOS ORGANIZADORES DE ACTIVIDADES CON AGLOMERACIÓN DE PÚBLICO COMPLEJAS Y SANCIONES </a:t>
            </a:r>
            <a:endParaRPr lang="es-ES" sz="1700" dirty="0"/>
          </a:p>
          <a:p>
            <a:pPr marL="0" indent="0" algn="just">
              <a:buNone/>
            </a:pPr>
            <a:r>
              <a:rPr lang="es-ES" sz="1700" dirty="0" smtClean="0"/>
              <a:t>EL ARTÍCULO 73 DEL CNP RELACIONA 30 CONDUCTAS QUE CONLLEVAN A LA IMPOSICIÓN DE MEDIDA CORRECTIVA DE MULTA ESPECIAL Y SUSPENSIÓN DE LA ACTIVIDAD.</a:t>
            </a:r>
            <a:endParaRPr lang="es-ES" sz="1700" dirty="0"/>
          </a:p>
        </p:txBody>
      </p:sp>
    </p:spTree>
    <p:extLst>
      <p:ext uri="{BB962C8B-B14F-4D97-AF65-F5344CB8AC3E}">
        <p14:creationId xmlns:p14="http://schemas.microsoft.com/office/powerpoint/2010/main" val="1139554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14"/>
          <p:cNvSpPr>
            <a:spLocks noGrp="1"/>
          </p:cNvSpPr>
          <p:nvPr>
            <p:ph idx="1"/>
          </p:nvPr>
        </p:nvSpPr>
        <p:spPr>
          <a:xfrm>
            <a:off x="628650" y="1454728"/>
            <a:ext cx="7886700" cy="4722236"/>
          </a:xfrm>
        </p:spPr>
        <p:txBody>
          <a:bodyPr>
            <a:normAutofit/>
          </a:bodyPr>
          <a:lstStyle/>
          <a:p>
            <a:pPr algn="just">
              <a:buFont typeface="Wingdings" charset="2"/>
              <a:buChar char="Ø"/>
            </a:pPr>
            <a:r>
              <a:rPr lang="es-ES" sz="1800" dirty="0" smtClean="0"/>
              <a:t>EN LAS AGLOMERACIONES DE PÚBLICO EL CONSUMO DE BEBIDAS ALCOHÓLICAS SE RESTRINGE:</a:t>
            </a:r>
          </a:p>
          <a:p>
            <a:pPr algn="just"/>
            <a:r>
              <a:rPr lang="es-ES" sz="1800" dirty="0" smtClean="0"/>
              <a:t> VENTA SE INTERRUMPRE 20 MINUTOS ANTES DE LA FINALIZACIÓN EVENTO.</a:t>
            </a:r>
          </a:p>
          <a:p>
            <a:pPr algn="just"/>
            <a:r>
              <a:rPr lang="es-ES" sz="1800" dirty="0" smtClean="0"/>
              <a:t>PROHIBIDO PORTE Y CONSUMO BEBIDAS DURANTE INGRESO Y SALIDA.</a:t>
            </a:r>
          </a:p>
          <a:p>
            <a:pPr algn="just"/>
            <a:r>
              <a:rPr lang="es-ES" sz="1800" dirty="0" smtClean="0"/>
              <a:t>ORGANIZADOR ESTABLECE ZONAS EN LAS QUE NO SE PERMITE EL CONSUMO DE ALCOHOL.</a:t>
            </a:r>
          </a:p>
          <a:p>
            <a:pPr algn="just"/>
            <a:r>
              <a:rPr lang="es-ES" sz="1800" dirty="0" smtClean="0"/>
              <a:t>ORGANIZADOR SE ABSTENDRÁ DE VENDER BEBIDAS ALCOHÓLICAS A PERSONAS CON SÍNTOMAS DE INTOXICACIÓN.</a:t>
            </a:r>
          </a:p>
          <a:p>
            <a:pPr algn="just">
              <a:buFont typeface="Wingdings" charset="2"/>
              <a:buChar char="Ø"/>
            </a:pPr>
            <a:r>
              <a:rPr lang="es-ES" sz="1800" dirty="0" smtClean="0"/>
              <a:t>LA CONTAMINACIÓN VISUAL Y LOS DAÑOS A BIENES Y ESPACIO PÚBLICO IMPLICA MULTA ESPECIAL.</a:t>
            </a:r>
          </a:p>
          <a:p>
            <a:pPr algn="just">
              <a:buFont typeface="Wingdings" charset="2"/>
              <a:buChar char="Ø"/>
            </a:pPr>
            <a:r>
              <a:rPr lang="es-ES" sz="1800" dirty="0" smtClean="0"/>
              <a:t>SEA QUE LA REUNIÓN CONLLEVE A AGLOMERACIONES DE PÚBLICO COMPLEJAS O NO COMPLEJAS SE REQUIERE CUMPLIR CON LOS REQUISITOS DEL CNP Y LOS ESTABLECIDOS EN EL ARTÍCULO 17 DE LA LEY 1493 DEL 2011, ESTO ES, LICENCIA, AUTORIZACIÓN O PERMISO DEL ALCALDE DISTRITAL O MUNICIPAL.</a:t>
            </a:r>
          </a:p>
          <a:p>
            <a:pPr algn="just">
              <a:buFont typeface="Wingdings" charset="2"/>
              <a:buChar char="Ø"/>
            </a:pPr>
            <a:endParaRPr lang="es-ES" sz="1800" dirty="0" smtClean="0"/>
          </a:p>
          <a:p>
            <a:pPr algn="just"/>
            <a:endParaRPr lang="es-ES" sz="1800" dirty="0" smtClean="0"/>
          </a:p>
          <a:p>
            <a:pPr marL="0" indent="0" algn="just">
              <a:buNone/>
            </a:pPr>
            <a:endParaRPr lang="es-ES" sz="1800" dirty="0" smtClean="0"/>
          </a:p>
        </p:txBody>
      </p:sp>
    </p:spTree>
    <p:extLst>
      <p:ext uri="{BB962C8B-B14F-4D97-AF65-F5344CB8AC3E}">
        <p14:creationId xmlns:p14="http://schemas.microsoft.com/office/powerpoint/2010/main" val="3612857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570182"/>
            <a:ext cx="7886700" cy="4606781"/>
          </a:xfrm>
        </p:spPr>
        <p:txBody>
          <a:bodyPr>
            <a:noAutofit/>
          </a:bodyPr>
          <a:lstStyle/>
          <a:p>
            <a:pPr marL="342900" indent="-342900">
              <a:buAutoNum type="arabicPeriod"/>
            </a:pPr>
            <a:r>
              <a:rPr lang="es-ES" sz="2100" dirty="0" smtClean="0"/>
              <a:t>CUMPLIR NORMAS USO SUELO. </a:t>
            </a:r>
          </a:p>
          <a:p>
            <a:pPr marL="342900" indent="-342900">
              <a:buAutoNum type="arabicPeriod"/>
            </a:pPr>
            <a:r>
              <a:rPr lang="es-ES" sz="2100" dirty="0" smtClean="0"/>
              <a:t>MATRÍCULA MERCANTIL CÁMARA DE COMERCIO.</a:t>
            </a:r>
          </a:p>
          <a:p>
            <a:pPr marL="342900" indent="-342900">
              <a:buAutoNum type="arabicPeriod"/>
            </a:pPr>
            <a:r>
              <a:rPr lang="es-ES" sz="2100" dirty="0" smtClean="0"/>
              <a:t>COMUNICAR APERTURA ESTABLECIMIENTO A COMANDANTE DE ESTACIÓN O SUBESTACIÓN DE POLICÍA.</a:t>
            </a:r>
          </a:p>
          <a:p>
            <a:pPr marL="342900" indent="-342900">
              <a:buAutoNum type="arabicPeriod"/>
            </a:pPr>
            <a:r>
              <a:rPr lang="es-ES" sz="2100" dirty="0" smtClean="0"/>
              <a:t>CUMPLIR NORMAS SOBRE INTENSIDAD AUDITIVA</a:t>
            </a:r>
          </a:p>
          <a:p>
            <a:pPr marL="342900" indent="-342900">
              <a:buAutoNum type="arabicPeriod"/>
            </a:pPr>
            <a:r>
              <a:rPr lang="es-ES" sz="2100" dirty="0" smtClean="0"/>
              <a:t>PAGO DE DERECHOS DE AUTOR</a:t>
            </a:r>
          </a:p>
          <a:p>
            <a:pPr marL="0" indent="0" algn="just">
              <a:buNone/>
            </a:pPr>
            <a:r>
              <a:rPr lang="es-ES" sz="2100" b="1" dirty="0" smtClean="0"/>
              <a:t>SERVICIO DE BAÑO (ART. 88) </a:t>
            </a:r>
            <a:r>
              <a:rPr lang="es-ES" sz="2100" dirty="0" smtClean="0"/>
              <a:t> ES OBLIGATORIO PRESTAR EL SERVICIO DE BAÑO A NIÑOS, A MUJERES EN EVIDENTE ESTADO DE EMBARAZO Y ADULTOS DE LA TERCERA EDAD SIN IMPORTAR QUE SEAN SUS CLIENTES O NO. INOBSERVANCIA ACARREA MULTA TIPO I ó SUSPENSIÓN TEMPORAL DE ACTIVIDAD. SERÁ POTESTAD DE LOS ESTABLECIMIENTOS DE COMERCIO EL COBRO DEL SERVICIO ENUNCIADO.</a:t>
            </a:r>
            <a:endParaRPr lang="es-ES" sz="2100" b="1" dirty="0"/>
          </a:p>
        </p:txBody>
      </p:sp>
      <p:sp>
        <p:nvSpPr>
          <p:cNvPr id="4" name="CuadroTexto 3"/>
          <p:cNvSpPr txBox="1"/>
          <p:nvPr/>
        </p:nvSpPr>
        <p:spPr>
          <a:xfrm>
            <a:off x="669637" y="1039091"/>
            <a:ext cx="79201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/>
              <a:t>TÍTULO </a:t>
            </a:r>
            <a:r>
              <a:rPr lang="es-ES" sz="2000" b="1" dirty="0" smtClean="0"/>
              <a:t>VIII. ACTIVIDAD ECONÓMICA. REQUISITOS  </a:t>
            </a:r>
            <a:r>
              <a:rPr lang="es-ES" sz="2000" dirty="0" smtClean="0"/>
              <a:t>(</a:t>
            </a:r>
            <a:r>
              <a:rPr lang="es-ES" sz="2000" dirty="0"/>
              <a:t>ART. </a:t>
            </a:r>
            <a:r>
              <a:rPr lang="es-ES" sz="2000" dirty="0" smtClean="0"/>
              <a:t>87) 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438803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131455"/>
            <a:ext cx="7886700" cy="493005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sz="2000" b="1" dirty="0" smtClean="0"/>
              <a:t>SERVICIOS DE ESTACIONAMIENTO O PARQUEADERO (ART. 90). REQUISITOS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sz="2000" dirty="0" smtClean="0"/>
              <a:t>CONSTITUCIÓN DE PÓLIZA DE RESPONSABILIDAD CIVIL EXTRACONTRACTUAL. AL INGRESO SE DEBE EXPEDIR RECIBO CON NÚMERO DE LA PÓLIZA, COMPAÑÍA ASEGURADORA Y PROCEDIMIENTO DE RECLAMACIÓN.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sz="2000" dirty="0" smtClean="0"/>
              <a:t>EXPEDIR RECIBO DE DEPÓSITO DEL VEHÍCULO CON: NÚMERO DE PLACA Y HORA DE INGRESO.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sz="2000" dirty="0" smtClean="0"/>
              <a:t>OFRECER AL CONDUCTOR DEL VEHÍCULO LA OPCIÓN DE RELACIONAR BIENES ADICIONALES AL QUE DEJA EN DEPÓSITO.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sz="2000" dirty="0" smtClean="0"/>
              <a:t>CUMPLIR TARIFAS ESTABLECIDAS POR AUTORIDAD DISTRITAL O MUNICIPAL.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sz="2000" dirty="0" smtClean="0"/>
              <a:t>CUMPLIR REQUISITOS SANITARIOS, AMBIENTALES Y DE TRÁNSITO.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sz="2000" dirty="0" smtClean="0"/>
              <a:t>CONTAR CON VIGILANTES Y DE ACUERDO CON CLASIFICACIÓN, CON ACOMODADORES UNIFORMADOS.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sz="2000" dirty="0" smtClean="0"/>
              <a:t>HABILITAR PLAZAS PARA ESTACIONAMIENTO DE BICICLETAS.</a:t>
            </a:r>
          </a:p>
          <a:p>
            <a:pPr marL="0" indent="0" algn="just">
              <a:spcBef>
                <a:spcPts val="400"/>
              </a:spcBef>
              <a:buNone/>
            </a:pPr>
            <a:endParaRPr lang="es-ES" sz="1800" dirty="0" smtClean="0"/>
          </a:p>
        </p:txBody>
      </p:sp>
    </p:spTree>
    <p:extLst>
      <p:ext uri="{BB962C8B-B14F-4D97-AF65-F5344CB8AC3E}">
        <p14:creationId xmlns:p14="http://schemas.microsoft.com/office/powerpoint/2010/main" val="2969224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17104" y="1386898"/>
            <a:ext cx="7886700" cy="4351338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spcBef>
                <a:spcPts val="400"/>
              </a:spcBef>
              <a:buNone/>
            </a:pPr>
            <a:r>
              <a:rPr lang="es-ES" b="1" dirty="0"/>
              <a:t>COMPORTAMIENTOS </a:t>
            </a:r>
            <a:r>
              <a:rPr lang="es-ES" b="1" dirty="0" smtClean="0"/>
              <a:t>RELACIONADOS CON </a:t>
            </a:r>
            <a:r>
              <a:rPr lang="es-ES" b="1" dirty="0"/>
              <a:t>LA SEGURIDAD Y TRANQUILIDAD QUE AFECTAN LA ACTIVIDAD ECONÓMICA Y QUE GENERAN MEDIDAS CORRECTIVAS DE MULTA O SUSPENSIÓN TEMPORAL DE LA ACTIVIDAD (ART. 93)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dirty="0"/>
              <a:t>NO INFORMAR PROTOCOLOS DE SEGURIDAD Y EVACUACIÓN EN CASO DE EMERGENCIAS.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dirty="0"/>
              <a:t>GENERAR RUIDOS O SONIDOS QUE AFECTEN LA TRANQUILIDAD DE LAS PERSONAS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dirty="0"/>
              <a:t>PERMITIR INGRESO O PERMANENCIA DE PERSONAS QUE PORTEN ARMAS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dirty="0"/>
              <a:t>NO FIJAR LA SEÑALIZACIÓN DE LOS PROTOCOLOS DE SEGURIDAD EN LUGAR VISIBLE.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dirty="0"/>
              <a:t>ALMACENAR, TENER, COMERCIALIZAR O POSER MERCANCIAS, SIN DEMOSTRAR SU LÍCITA PROCEDENCIA.</a:t>
            </a:r>
          </a:p>
          <a:p>
            <a:pPr marL="342900" indent="-342900" algn="just">
              <a:spcBef>
                <a:spcPts val="400"/>
              </a:spcBef>
              <a:buAutoNum type="arabicPeriod"/>
            </a:pPr>
            <a:r>
              <a:rPr lang="es-ES" dirty="0"/>
              <a:t>LIMITAR O VETAR EL ACCESO DE PERSONAS EN RAZÓN DE SU RAZA, SEXO, ORIENTACIÓN SEXUAL, IDENTIDAD DE GÉNERO, CONDICIÓN SOCIAL O POR SU SITUACIÓN DE DISCAPACIDAD.</a:t>
            </a:r>
          </a:p>
        </p:txBody>
      </p:sp>
    </p:spTree>
    <p:extLst>
      <p:ext uri="{BB962C8B-B14F-4D97-AF65-F5344CB8AC3E}">
        <p14:creationId xmlns:p14="http://schemas.microsoft.com/office/powerpoint/2010/main" val="2769280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17104" y="1525443"/>
            <a:ext cx="7886700" cy="4351338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spcBef>
                <a:spcPts val="400"/>
              </a:spcBef>
              <a:buNone/>
            </a:pPr>
            <a:r>
              <a:rPr lang="es-ES" b="1" dirty="0"/>
              <a:t>COMPORTAMIENTOS RELACIONADOS CON LA </a:t>
            </a:r>
            <a:r>
              <a:rPr lang="es-ES" b="1" dirty="0" smtClean="0"/>
              <a:t>SALUD PÚBLICA QUE </a:t>
            </a:r>
            <a:r>
              <a:rPr lang="es-ES" b="1" dirty="0"/>
              <a:t>AFECTAN LA ACTIVIDAD ECONÓMICA Y QUE GENERAN MEDIDAS CORRECTIVAS DE MULTA O SUSPENSIÓN TEMPORAL DE LA ACTIVIDAD (ART. </a:t>
            </a:r>
            <a:r>
              <a:rPr lang="es-ES" b="1" dirty="0" smtClean="0"/>
              <a:t>94)</a:t>
            </a:r>
          </a:p>
          <a:p>
            <a:pPr marL="514350" indent="-514350" algn="just">
              <a:buAutoNum type="arabicPeriod"/>
            </a:pPr>
            <a:r>
              <a:rPr lang="es-ES" sz="2400" dirty="0" smtClean="0"/>
              <a:t>NO SEPARAR EN LA FUENTE LOS RESIDUOS SÓLIDOS.</a:t>
            </a:r>
          </a:p>
          <a:p>
            <a:pPr marL="514350" indent="-514350" algn="just">
              <a:buAutoNum type="arabicPeriod"/>
            </a:pPr>
            <a:r>
              <a:rPr lang="es-ES" sz="2400" dirty="0" smtClean="0"/>
              <a:t>PERMITIR EL CONSUMO DE TABACO EN LUGARES NO AUTORIZADOS.</a:t>
            </a:r>
          </a:p>
          <a:p>
            <a:pPr marL="514350" indent="-514350" algn="just">
              <a:buAutoNum type="arabicPeriod"/>
            </a:pPr>
            <a:r>
              <a:rPr lang="es-ES" sz="2400" dirty="0" smtClean="0"/>
              <a:t>PERMITIR PERMANENCIA DE ANIMALES DE CUALQUIER ESPECIE QUE AFECTE LAS CONDICIONES DE HIGIENE, SALUBRIDAD Y SEGURIDAD.</a:t>
            </a:r>
          </a:p>
          <a:p>
            <a:pPr marL="514350" indent="-514350" algn="just">
              <a:buAutoNum type="arabicPeriod"/>
            </a:pPr>
            <a:r>
              <a:rPr lang="es-ES" sz="2400" dirty="0" smtClean="0"/>
              <a:t>NO FACILITAR LA UTILIZACIÓN DE SANITARIOS LIMPIOS Y DESINFECTADOS Y NO PROVEER LOS RECURSOS REQUERIDOS PARA LA HIGIENE.</a:t>
            </a:r>
          </a:p>
          <a:p>
            <a:pPr marL="514350" indent="-514350" algn="just">
              <a:buAutoNum type="arabicPeriod"/>
            </a:pPr>
            <a:r>
              <a:rPr lang="es-ES" sz="2400" dirty="0" smtClean="0"/>
              <a:t>NO DESTRUIR EN LA FUENTE LOS ENVASES DE BEBIDAS EMBRIAGANTES.</a:t>
            </a:r>
            <a:endParaRPr lang="es-ES" sz="2400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201037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627909"/>
            <a:ext cx="7886700" cy="4549054"/>
          </a:xfrm>
        </p:spPr>
        <p:txBody>
          <a:bodyPr>
            <a:normAutofit fontScale="47500" lnSpcReduction="20000"/>
          </a:bodyPr>
          <a:lstStyle/>
          <a:p>
            <a:pPr marL="0" indent="0" algn="just">
              <a:buNone/>
            </a:pPr>
            <a:r>
              <a:rPr lang="es-ES" sz="3400" dirty="0" smtClean="0"/>
              <a:t>EL INGRESO DE MASCOTAS SE SUJETARÁ A REGLAMENTACIÓN DE LOS LUGARES PÚBLICOS, ABIERTOS AL PÚBLICO O EDIFICACIONES PÚBLICAS.</a:t>
            </a:r>
          </a:p>
          <a:p>
            <a:pPr marL="0" indent="0" algn="just">
              <a:buNone/>
            </a:pPr>
            <a:r>
              <a:rPr lang="es-ES" sz="3400" dirty="0" smtClean="0"/>
              <a:t>PARÁGRAFO 2º </a:t>
            </a:r>
            <a:r>
              <a:rPr lang="es-ES" sz="3400" i="1" dirty="0" smtClean="0"/>
              <a:t>“La permanencia de un animal doméstico o mascota se sujetará a la reglamentación interna de las edificaciones públicas, que por su naturaleza así lo requieran. Salvo por circunstancias extraordinarias que así lo ameriten no se podrá prohibir la permanencia de los mismos”.</a:t>
            </a:r>
          </a:p>
          <a:p>
            <a:pPr marL="0" indent="0" algn="just">
              <a:buNone/>
            </a:pPr>
            <a:r>
              <a:rPr lang="es-ES" sz="3400" b="1" dirty="0" smtClean="0"/>
              <a:t>CANINOS POTENCIALMENTE PELIGROSOS (ART. 126)</a:t>
            </a:r>
          </a:p>
          <a:p>
            <a:pPr marL="514350" indent="-514350" algn="just">
              <a:buAutoNum type="arabicPeriod"/>
            </a:pPr>
            <a:r>
              <a:rPr lang="es-ES" sz="3400" dirty="0" smtClean="0"/>
              <a:t>CANINOS QUE HAN TENIDO EPISODIOS DE AGRESIONES O LE HAYAN CAUSADO LA MUERTE A OTROS PERROS.</a:t>
            </a:r>
          </a:p>
          <a:p>
            <a:pPr marL="514350" indent="-514350" algn="just">
              <a:buAutoNum type="arabicPeriod"/>
            </a:pPr>
            <a:r>
              <a:rPr lang="es-ES" sz="3400" dirty="0" smtClean="0"/>
              <a:t>CANINOS QUE HAN SIDO ADIESTRADOS PARA EL ATAQUE.</a:t>
            </a:r>
          </a:p>
          <a:p>
            <a:pPr marL="514350" indent="-514350" algn="just">
              <a:buAutoNum type="arabicPeriod"/>
            </a:pPr>
            <a:r>
              <a:rPr lang="es-ES" sz="3400" dirty="0" smtClean="0"/>
              <a:t>CANINOS PERTENECIENTES A RAZAS ENLISTADAS EN EL NUMERAL TERCERO</a:t>
            </a:r>
          </a:p>
          <a:p>
            <a:pPr marL="0" indent="0" algn="just">
              <a:buNone/>
            </a:pPr>
            <a:r>
              <a:rPr lang="es-ES" sz="3400" b="1" dirty="0" smtClean="0"/>
              <a:t>RESPONSABILIDAD DE PROPIETARIO DE CANINO POTENCIALMENTE PELIGROSO (ART. 127)</a:t>
            </a:r>
          </a:p>
          <a:p>
            <a:pPr marL="0" indent="0" algn="just">
              <a:buNone/>
            </a:pPr>
            <a:r>
              <a:rPr lang="es-ES" sz="3400" i="1" dirty="0" smtClean="0"/>
              <a:t>“El propietario o tenedor de un canino potencialmente peligroso, asume la total responsabilidad de los daños y perjuicios que ocasione a las personas, a los bienes, a las vías y espacios públicos y al medio natural, en general”. </a:t>
            </a:r>
          </a:p>
          <a:p>
            <a:pPr marL="0" indent="0" algn="just">
              <a:buNone/>
            </a:pPr>
            <a:r>
              <a:rPr lang="es-ES" sz="3400" dirty="0" smtClean="0"/>
              <a:t>PARÁGRAFO. Gobierno reglamentará pólizas de responsabilidad civil extracontractual que aseguren a los propietarios o tenedores de propietarios de caninos altamente peligrosos.</a:t>
            </a:r>
          </a:p>
          <a:p>
            <a:pPr marL="0" indent="0" algn="just">
              <a:buNone/>
            </a:pPr>
            <a:endParaRPr lang="es-ES" b="1" dirty="0" smtClean="0"/>
          </a:p>
          <a:p>
            <a:pPr marL="0" indent="0" algn="just">
              <a:buNone/>
            </a:pP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669637" y="1039091"/>
            <a:ext cx="7920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TÍTULO </a:t>
            </a:r>
            <a:r>
              <a:rPr lang="es-ES" b="1" dirty="0" smtClean="0"/>
              <a:t>XIII. DE LA RELACIÓN CON LOS ANIMALES </a:t>
            </a:r>
            <a:r>
              <a:rPr lang="es-ES" dirty="0" smtClean="0"/>
              <a:t>(</a:t>
            </a:r>
            <a:r>
              <a:rPr lang="es-ES" dirty="0"/>
              <a:t>ART. </a:t>
            </a:r>
            <a:r>
              <a:rPr lang="es-ES" dirty="0" smtClean="0"/>
              <a:t>117)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642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7182" y="1269999"/>
            <a:ext cx="8047181" cy="4872327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s-ES" b="1" dirty="0"/>
              <a:t>MEDIDAS CORRECTIVAS</a:t>
            </a:r>
            <a:endParaRPr lang="es-CO" dirty="0"/>
          </a:p>
          <a:p>
            <a:pPr marL="0" indent="0" algn="just">
              <a:buNone/>
            </a:pPr>
            <a:r>
              <a:rPr lang="es-ES" dirty="0"/>
              <a:t>COMPORTAMIENTOS COMO LOS ANTERIORMENTE DESCRITOS Y LOS QUE SE DESCRIBEN MÁS ADELANTE, PUEDEN ACARRERAR LA IMPOSICIÓN DE LAS SIGUIENTES MEDIDAS CORRECTIVAS . ART. 172 CNP:</a:t>
            </a:r>
            <a:endParaRPr lang="es-CO" dirty="0"/>
          </a:p>
          <a:p>
            <a:pPr lvl="0" algn="just"/>
            <a:r>
              <a:rPr lang="es-ES" dirty="0"/>
              <a:t>AMONESTACIÓN</a:t>
            </a:r>
            <a:endParaRPr lang="es-CO" dirty="0"/>
          </a:p>
          <a:p>
            <a:pPr lvl="0" algn="just"/>
            <a:r>
              <a:rPr lang="es-ES" dirty="0"/>
              <a:t>PARTICIPACIÓN EN PROGRAMA COMUNITARIO O ACTIVIDAD PEDAGÓGICA</a:t>
            </a:r>
            <a:endParaRPr lang="es-CO" dirty="0"/>
          </a:p>
          <a:p>
            <a:pPr lvl="0" algn="just"/>
            <a:r>
              <a:rPr lang="es-ES" dirty="0"/>
              <a:t>DISOLUCIÓN DE REUNIÓN O ACTIVIDAD QUE INVOLUCRE AGLOMERACIONES DE PÚBLICO NO COMPLEJAS</a:t>
            </a:r>
            <a:endParaRPr lang="es-CO" dirty="0"/>
          </a:p>
          <a:p>
            <a:pPr lvl="0" algn="just"/>
            <a:r>
              <a:rPr lang="es-ES" dirty="0"/>
              <a:t>PROHIBICIÓN DE INGRESO A ACTIVIDAD QUE INVOLUCRA AGLOMERACIONES DE PÚBLICO COMPLEJAS O NO COMPLEJAS.</a:t>
            </a:r>
            <a:endParaRPr lang="es-CO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81703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800" b="1" dirty="0" smtClean="0"/>
              <a:t>LEY 1801 DE 2016</a:t>
            </a:r>
            <a:br>
              <a:rPr lang="es-ES" sz="2800" b="1" dirty="0" smtClean="0"/>
            </a:br>
            <a:r>
              <a:rPr lang="es-ES" sz="2800" b="1" dirty="0" smtClean="0"/>
              <a:t>(29 de Julio)</a:t>
            </a:r>
            <a:endParaRPr lang="es-ES" sz="2800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2137352"/>
            <a:ext cx="7886700" cy="28849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2500" b="1" dirty="0" smtClean="0"/>
              <a:t>PODER DE POLICÍA. </a:t>
            </a:r>
          </a:p>
          <a:p>
            <a:pPr marL="0" indent="0" algn="just">
              <a:buNone/>
            </a:pPr>
            <a:r>
              <a:rPr lang="es-ES" sz="2500" dirty="0" smtClean="0"/>
              <a:t>FACULTAD DE EXPEDIR LAS NORMAS EN MATERIA DE POLICÍA PARA REGULAR EL EJERCICIO DE LA LIBERTAD, LOS DERECHOS Y LOS DEBERES CONSTITUCIONALES, PARA LA CONVIVENCIA Y EL ESTABLECIMIENTO DE LOS MEDIOS Y MEDIDAS CORRECTIVAS. RADICA EN CABEZA DEL CONGRESO DE LA REPÚBLICA. </a:t>
            </a:r>
          </a:p>
        </p:txBody>
      </p:sp>
    </p:spTree>
    <p:extLst>
      <p:ext uri="{BB962C8B-B14F-4D97-AF65-F5344CB8AC3E}">
        <p14:creationId xmlns:p14="http://schemas.microsoft.com/office/powerpoint/2010/main" val="924203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958273"/>
            <a:ext cx="7886700" cy="5218690"/>
          </a:xfrm>
        </p:spPr>
        <p:txBody>
          <a:bodyPr>
            <a:normAutofit lnSpcReduction="10000"/>
          </a:bodyPr>
          <a:lstStyle/>
          <a:p>
            <a:pPr lvl="0" algn="just"/>
            <a:r>
              <a:rPr lang="es-ES" dirty="0"/>
              <a:t>MULTA GENERAL: PUEDE SER TIPO I (4 SMDLV - $ 91.927); TIPO II (8 SMDLV); TIPO III (16 SMDLV) y TIPO IV (32 SMDLV)</a:t>
            </a:r>
            <a:endParaRPr lang="es-CO" dirty="0"/>
          </a:p>
          <a:p>
            <a:pPr lvl="0" algn="just"/>
            <a:r>
              <a:rPr lang="es-ES" dirty="0"/>
              <a:t>MULTAS ESPECIALES PARA: </a:t>
            </a:r>
          </a:p>
          <a:p>
            <a:pPr marL="914400" lvl="1" indent="-457200" algn="just">
              <a:buAutoNum type="arabicPeriod"/>
            </a:pPr>
            <a:r>
              <a:rPr lang="es-ES" dirty="0"/>
              <a:t>COMPORTAMIENTOS DE LOS ORGANIZADORES DE ACTIVIDADES QUE INVOLUCREN AGLOMERACIONES DE PÚBLICO COMPLEJAS.</a:t>
            </a:r>
          </a:p>
          <a:p>
            <a:pPr marL="1371600" lvl="2" indent="-457200" algn="just">
              <a:buFont typeface="+mj-lt"/>
              <a:buAutoNum type="alphaLcPeriod"/>
            </a:pPr>
            <a:r>
              <a:rPr lang="es-ES" dirty="0"/>
              <a:t>Entre 100 y 150 </a:t>
            </a:r>
            <a:r>
              <a:rPr lang="es-ES" dirty="0" smtClean="0"/>
              <a:t>SMLMV, con aforo hasta de 300 personas.</a:t>
            </a:r>
          </a:p>
          <a:p>
            <a:pPr marL="1371600" lvl="2" indent="-457200" algn="just">
              <a:buFont typeface="+mj-lt"/>
              <a:buAutoNum type="alphaLcPeriod"/>
            </a:pPr>
            <a:r>
              <a:rPr lang="es-ES" dirty="0" smtClean="0"/>
              <a:t>Entre 150 y 250 SMLMV, con aforo entre 301-600 personas.</a:t>
            </a:r>
          </a:p>
          <a:p>
            <a:pPr marL="1371600" lvl="2" indent="-457200" algn="just">
              <a:buFont typeface="+mj-lt"/>
              <a:buAutoNum type="alphaLcPeriod"/>
            </a:pPr>
            <a:r>
              <a:rPr lang="es-ES" dirty="0" smtClean="0"/>
              <a:t>Entre 251 y 350 SMLMV, con aforo entre 601-5000 personas.</a:t>
            </a:r>
          </a:p>
          <a:p>
            <a:pPr marL="1371600" lvl="2" indent="-457200" algn="just">
              <a:buFont typeface="+mj-lt"/>
              <a:buAutoNum type="alphaLcPeriod"/>
            </a:pPr>
            <a:r>
              <a:rPr lang="es-ES" dirty="0" smtClean="0"/>
              <a:t>Entre 500-800 SMLMV, con aforo superior a 5000 personas.</a:t>
            </a:r>
            <a:endParaRPr lang="es-ES" dirty="0"/>
          </a:p>
          <a:p>
            <a:pPr marL="914400" lvl="1" indent="-457200" algn="just">
              <a:buAutoNum type="arabicPeriod"/>
            </a:pPr>
            <a:r>
              <a:rPr lang="es-ES" dirty="0"/>
              <a:t>INFRACCIÓN URBANÍSTICA.</a:t>
            </a:r>
          </a:p>
          <a:p>
            <a:pPr marL="914400" lvl="1" indent="-457200" algn="just">
              <a:buAutoNum type="arabicPeriod"/>
            </a:pPr>
            <a:r>
              <a:rPr lang="es-ES" dirty="0"/>
              <a:t>CONTAMINACIÓN VISUAL</a:t>
            </a:r>
            <a:r>
              <a:rPr lang="es-ES" dirty="0" smtClean="0"/>
              <a:t>.</a:t>
            </a:r>
          </a:p>
          <a:p>
            <a:pPr marL="914400" lvl="2" indent="0" algn="just">
              <a:buNone/>
            </a:pPr>
            <a:r>
              <a:rPr lang="es-ES" dirty="0" smtClean="0"/>
              <a:t>- Multa desde 1.5 a 40 SMLMV atendiendo gravedad de la falta y número de M2 ocupados indebidamente. </a:t>
            </a:r>
            <a:endParaRPr lang="es-CO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26374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496455"/>
            <a:ext cx="7886700" cy="568050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endParaRPr lang="es-ES" dirty="0" smtClean="0"/>
          </a:p>
          <a:p>
            <a:pPr marL="0" indent="0" algn="just">
              <a:buNone/>
            </a:pPr>
            <a:r>
              <a:rPr lang="es-ES" dirty="0" smtClean="0"/>
              <a:t>NO PAGO DE MULTA DENTRO DE 6 MESES A SU IMPOSICIÓN IMPIDE:</a:t>
            </a:r>
          </a:p>
          <a:p>
            <a:pPr marL="514350" indent="-514350" algn="just">
              <a:buAutoNum type="arabicPeriod"/>
            </a:pPr>
            <a:r>
              <a:rPr lang="es-ES" dirty="0" smtClean="0"/>
              <a:t>OBTENER O RENOVAR PERMISO DE TENENCIA O PORTE DE ARMAS</a:t>
            </a:r>
          </a:p>
          <a:p>
            <a:pPr marL="514350" indent="-514350" algn="just">
              <a:buAutoNum type="arabicPeriod"/>
            </a:pPr>
            <a:r>
              <a:rPr lang="es-ES" dirty="0" smtClean="0"/>
              <a:t>SER NOMBRADO A ASCENDIDO EN CARGO PÚBLICO.</a:t>
            </a:r>
          </a:p>
          <a:p>
            <a:pPr marL="514350" indent="-514350" algn="just">
              <a:buAutoNum type="arabicPeriod"/>
            </a:pPr>
            <a:r>
              <a:rPr lang="es-ES" dirty="0" smtClean="0"/>
              <a:t>INGRESAR A LAS ESCUELAS DE FORMACIÓN DE LA FUERZA PÚBLICA.</a:t>
            </a:r>
          </a:p>
          <a:p>
            <a:pPr marL="514350" indent="-514350" algn="just">
              <a:buAutoNum type="arabicPeriod"/>
            </a:pPr>
            <a:r>
              <a:rPr lang="es-ES" dirty="0" smtClean="0"/>
              <a:t>CONTRATAR O RENOVAR CONTRATO CON CUALQUIER ENTIDAD DEL ESTADO.</a:t>
            </a:r>
          </a:p>
          <a:p>
            <a:pPr marL="514350" indent="-514350" algn="just">
              <a:buAutoNum type="arabicPeriod"/>
            </a:pPr>
            <a:r>
              <a:rPr lang="es-ES" dirty="0" smtClean="0"/>
              <a:t>OBTENER O RENOVAR EL PERMISO MERCANTIL EN LAS CÁMARAS DE COMERCIO.</a:t>
            </a:r>
          </a:p>
          <a:p>
            <a:pPr marL="514350" indent="-514350">
              <a:buAutoNum type="arabicPeriod"/>
            </a:pPr>
            <a:endParaRPr lang="es-ES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2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ES" b="1" dirty="0" smtClean="0"/>
              <a:t>DIPOSICIONES FINALES SOBRE INTEGRACIÓN DE SISTEMAS DE VIGILANCIA (ART. 237)</a:t>
            </a:r>
          </a:p>
          <a:p>
            <a:pPr marL="0" indent="0" algn="just">
              <a:buNone/>
            </a:pPr>
            <a:r>
              <a:rPr lang="es-ES" i="1" dirty="0" smtClean="0"/>
              <a:t>“La información, imágenes, y datos de cualquier índole captados y/o almacenados por los sistemas de video o los medio tecnológicos que estén ubicados en el espacio público, o en lugares abiertos al público, serán considerados como públicos y de libre acceso, salvo que se trate de información amparado por reserva legal”.</a:t>
            </a:r>
          </a:p>
          <a:p>
            <a:pPr marL="0" indent="0" algn="just">
              <a:buNone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980528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223818"/>
            <a:ext cx="7886700" cy="4999327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s-ES" u="sng" dirty="0"/>
              <a:t>EL PODER SUBSIDIARIO DE </a:t>
            </a:r>
            <a:r>
              <a:rPr lang="es-ES" u="sng" dirty="0" smtClean="0"/>
              <a:t>POLICÍA</a:t>
            </a:r>
          </a:p>
          <a:p>
            <a:pPr marL="0" indent="0" algn="just">
              <a:buNone/>
            </a:pPr>
            <a:r>
              <a:rPr lang="es-ES" dirty="0" smtClean="0"/>
              <a:t>LO </a:t>
            </a:r>
            <a:r>
              <a:rPr lang="es-ES" dirty="0"/>
              <a:t>TIENEN LAS ASAMBLEAS DEPARTAMENTALES Y EL CONCEJO DISTRITAL </a:t>
            </a:r>
            <a:r>
              <a:rPr lang="es-ES" dirty="0" smtClean="0"/>
              <a:t>DE BOGOTÁ</a:t>
            </a:r>
            <a:r>
              <a:rPr lang="es-ES" dirty="0"/>
              <a:t>, PARA DICTAR NORMAS QUE NO SEAN DE RESERVA LEGAL; PERO NO PUEDEN ESTABLECER: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s-ES" dirty="0"/>
              <a:t>LIMITACIONES, RESTRICCIONES O NORMAS ADICIONALES A LOS DERECHOS Y DEBERES QUE NO HAYAN SIDO PREVISTOS POR EL LEGISLADOR.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s-ES" dirty="0"/>
              <a:t>MEDIOS O MEDIDAS CORRECTIVAS DIFERENTES A LAS PREVISTAS POR EL LEGISLADOR.</a:t>
            </a:r>
          </a:p>
          <a:p>
            <a:pPr marL="342900" indent="-342900" algn="just">
              <a:buFont typeface="+mj-lt"/>
              <a:buAutoNum type="alphaLcPeriod"/>
            </a:pPr>
            <a:r>
              <a:rPr lang="es-ES" dirty="0"/>
              <a:t>REQUISITOS ADICIONALES NO EXIGIDIOS EN LA LEY.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7481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17104" y="2216727"/>
            <a:ext cx="7886700" cy="2436091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s-ES" u="sng" dirty="0"/>
              <a:t>PODER RESIDUAL DE </a:t>
            </a:r>
            <a:r>
              <a:rPr lang="es-ES" u="sng" dirty="0" smtClean="0"/>
              <a:t>POLICÍA</a:t>
            </a:r>
          </a:p>
          <a:p>
            <a:pPr marL="0" indent="0" algn="just">
              <a:buNone/>
            </a:pPr>
            <a:r>
              <a:rPr lang="es-ES" dirty="0" smtClean="0"/>
              <a:t>LO </a:t>
            </a:r>
            <a:r>
              <a:rPr lang="es-ES" dirty="0"/>
              <a:t>EJERCEN LOS DEMÁS CONCEJOS DISTRITALES Y LOS CONCEJOS MUNICIPALES,  CON LAS MISMAS LIMITACIONES ANTERIORES Y ACATANDO LO QUE SEÑALE LA LEY Y LOS REGLAMENTOS DEPARTAMENTALES DE </a:t>
            </a:r>
            <a:r>
              <a:rPr lang="es-ES" dirty="0" smtClean="0"/>
              <a:t>POLICÍA. </a:t>
            </a:r>
            <a:endParaRPr lang="es-ES" u="sng" dirty="0"/>
          </a:p>
          <a:p>
            <a:pPr marL="0" indent="0" algn="just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87470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7"/>
          <p:cNvSpPr>
            <a:spLocks noGrp="1"/>
          </p:cNvSpPr>
          <p:nvPr>
            <p:ph idx="1"/>
          </p:nvPr>
        </p:nvSpPr>
        <p:spPr>
          <a:xfrm>
            <a:off x="628650" y="2055091"/>
            <a:ext cx="7886700" cy="2897909"/>
          </a:xfrm>
        </p:spPr>
        <p:txBody>
          <a:bodyPr/>
          <a:lstStyle/>
          <a:p>
            <a:pPr marL="0" indent="0">
              <a:buNone/>
            </a:pPr>
            <a:r>
              <a:rPr lang="es-ES" sz="3000" b="1" dirty="0"/>
              <a:t>FUNCIÓN DE POLICÍA</a:t>
            </a:r>
            <a:r>
              <a:rPr lang="es-ES" sz="3000" b="1" dirty="0" smtClean="0"/>
              <a:t>.</a:t>
            </a:r>
            <a:endParaRPr lang="es-ES" sz="3000" b="1" dirty="0"/>
          </a:p>
          <a:p>
            <a:pPr algn="just"/>
            <a:r>
              <a:rPr lang="es-ES" dirty="0"/>
              <a:t>SE EJERCE POR EL PRESIDENTE DE LA REPÚBLICA, LOS GOBERNADORES O </a:t>
            </a:r>
            <a:r>
              <a:rPr lang="es-ES" dirty="0" smtClean="0"/>
              <a:t>ALCALDES MEDIANTE </a:t>
            </a:r>
            <a:r>
              <a:rPr lang="es-ES" dirty="0"/>
              <a:t>LA EXPEDICIÓN DE NORMAS REGLAMENTARIAS. </a:t>
            </a:r>
            <a:endParaRPr lang="es-ES" dirty="0" smtClean="0"/>
          </a:p>
          <a:p>
            <a:pPr marL="0" indent="0" algn="just">
              <a:buNone/>
            </a:pP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2279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108364"/>
            <a:ext cx="7886700" cy="5068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3600" b="1" dirty="0"/>
              <a:t>ACTIVIDAD DE DE POLICÍA</a:t>
            </a:r>
            <a:r>
              <a:rPr lang="es-ES" b="1" dirty="0" smtClean="0"/>
              <a:t>.</a:t>
            </a:r>
            <a:endParaRPr lang="es-ES" dirty="0"/>
          </a:p>
          <a:p>
            <a:pPr marL="0" indent="0" algn="just">
              <a:buNone/>
            </a:pPr>
            <a:r>
              <a:rPr lang="es-ES" sz="2500" dirty="0"/>
              <a:t>MATERIALIZACIÓN DE LOS MEDIOS Y MEDIDAS CORRECTIVAS POR PARTE DE </a:t>
            </a:r>
            <a:r>
              <a:rPr lang="es-ES" sz="2500" dirty="0" smtClean="0"/>
              <a:t>LOS UNIFORMADOS </a:t>
            </a:r>
            <a:r>
              <a:rPr lang="es-ES" sz="2500" dirty="0"/>
              <a:t>DE LA POLICÍA NACIONAL PARA HACER CUMPLIR LAS </a:t>
            </a:r>
            <a:r>
              <a:rPr lang="es-ES" sz="2500" dirty="0" smtClean="0"/>
              <a:t>DECISIONES DICTADAS </a:t>
            </a:r>
            <a:r>
              <a:rPr lang="es-ES" sz="2500" dirty="0"/>
              <a:t>EN EJERCICIO DEL PODER Y LA FUNCIÓN DE POLICÍA. ES LABOR </a:t>
            </a:r>
            <a:r>
              <a:rPr lang="es-ES" sz="2500" dirty="0" smtClean="0"/>
              <a:t>MATERIAL NO </a:t>
            </a:r>
            <a:r>
              <a:rPr lang="es-ES" sz="2500" dirty="0"/>
              <a:t>JURÍDICA. </a:t>
            </a:r>
            <a:endParaRPr lang="es-ES" sz="2500" dirty="0" smtClean="0"/>
          </a:p>
          <a:p>
            <a:pPr marL="0" indent="0" algn="just">
              <a:buNone/>
            </a:pPr>
            <a:r>
              <a:rPr lang="es-ES" sz="2500" dirty="0" smtClean="0"/>
              <a:t>TODO </a:t>
            </a:r>
            <a:r>
              <a:rPr lang="es-ES" sz="2500" dirty="0"/>
              <a:t>PROCEDIMIENTO </a:t>
            </a:r>
            <a:r>
              <a:rPr lang="es-ES" sz="2500" dirty="0" smtClean="0"/>
              <a:t>POLICIVO </a:t>
            </a:r>
            <a:r>
              <a:rPr lang="es-ES" sz="2500" dirty="0"/>
              <a:t>PODRÁ SER GRABADO. ESTÁ PROHIBIDO, A </a:t>
            </a:r>
            <a:r>
              <a:rPr lang="es-ES" sz="2500" dirty="0" smtClean="0"/>
              <a:t>CUALQUIER </a:t>
            </a:r>
            <a:r>
              <a:rPr lang="es-ES" sz="2500" dirty="0"/>
              <a:t>PERSONA, IMPEDIR QUE SEAN </a:t>
            </a:r>
            <a:r>
              <a:rPr lang="es-ES" sz="2500" dirty="0" smtClean="0"/>
              <a:t>REALIZADAS </a:t>
            </a:r>
            <a:r>
              <a:rPr lang="es-ES" sz="2500" dirty="0"/>
              <a:t>LAS GRABACIONES. </a:t>
            </a:r>
            <a:r>
              <a:rPr lang="es-ES" sz="2500" dirty="0" smtClean="0"/>
              <a:t>CAUSAL </a:t>
            </a:r>
            <a:r>
              <a:rPr lang="es-ES" sz="2500" dirty="0"/>
              <a:t>DE MALA CONDUCTA PARA LA POLICÍA IMPEDIR LA GRABACIÓN DEL PROCEDIMIENTO (ART. 21)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0427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085272"/>
            <a:ext cx="7886700" cy="4595236"/>
          </a:xfrm>
        </p:spPr>
        <p:txBody>
          <a:bodyPr/>
          <a:lstStyle/>
          <a:p>
            <a:pPr marL="0" indent="0">
              <a:buNone/>
            </a:pPr>
            <a:r>
              <a:rPr lang="es-ES" b="1" dirty="0" smtClean="0"/>
              <a:t>AUTORIDADES DE POLICÍA</a:t>
            </a:r>
          </a:p>
          <a:p>
            <a:pPr marL="514350" indent="-514350">
              <a:buAutoNum type="arabicPeriod"/>
            </a:pPr>
            <a:r>
              <a:rPr lang="es-ES" dirty="0" smtClean="0"/>
              <a:t>PRESIDENTE DE LA REPÚBLICA</a:t>
            </a:r>
          </a:p>
          <a:p>
            <a:pPr marL="514350" indent="-514350">
              <a:buAutoNum type="arabicPeriod"/>
            </a:pPr>
            <a:r>
              <a:rPr lang="es-ES" dirty="0" smtClean="0"/>
              <a:t>GOBERNADORES</a:t>
            </a:r>
          </a:p>
          <a:p>
            <a:pPr marL="514350" indent="-514350">
              <a:buAutoNum type="arabicPeriod"/>
            </a:pPr>
            <a:r>
              <a:rPr lang="es-ES" dirty="0" smtClean="0"/>
              <a:t>ALCALDES DISTRITALES O MUNICIPALES</a:t>
            </a:r>
          </a:p>
          <a:p>
            <a:pPr marL="514350" indent="-514350">
              <a:buAutoNum type="arabicPeriod"/>
            </a:pPr>
            <a:r>
              <a:rPr lang="es-ES" dirty="0" smtClean="0"/>
              <a:t>INSPECTORES DE POLICÍA</a:t>
            </a:r>
          </a:p>
          <a:p>
            <a:pPr marL="514350" indent="-514350">
              <a:buAutoNum type="arabicPeriod"/>
            </a:pPr>
            <a:r>
              <a:rPr lang="es-ES" dirty="0" smtClean="0"/>
              <a:t>AUTORIDADES ESPECIALES DE POLICÍA</a:t>
            </a:r>
          </a:p>
          <a:p>
            <a:pPr marL="514350" indent="-514350">
              <a:buAutoNum type="arabicPeriod"/>
            </a:pPr>
            <a:r>
              <a:rPr lang="es-ES" dirty="0" smtClean="0"/>
              <a:t>COMANDANTES DE ESTACIÓN, SUBESTACIÓN, CENTRO DE ATENCIÓN INMEDIATA</a:t>
            </a:r>
          </a:p>
          <a:p>
            <a:pPr marL="514350" indent="-514350">
              <a:buAutoNum type="arabicPeriod"/>
            </a:pPr>
            <a:r>
              <a:rPr lang="es-ES" dirty="0" smtClean="0"/>
              <a:t>PERSONAL UNIFORMADO DE LA POLICÍA.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4776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400" b="1" dirty="0" smtClean="0"/>
              <a:t>COMPORTAMIENTOS CONTRARIOS A LA CONVIVENCIA, QUE PUEDEN TENER OCURRENCIA EN LOS CENTROS COMERCIALES</a:t>
            </a:r>
            <a:endParaRPr lang="es-ES" sz="2400" b="1" dirty="0"/>
          </a:p>
        </p:txBody>
      </p:sp>
      <p:sp>
        <p:nvSpPr>
          <p:cNvPr id="10" name="CuadroTexto 9"/>
          <p:cNvSpPr txBox="1"/>
          <p:nvPr/>
        </p:nvSpPr>
        <p:spPr>
          <a:xfrm>
            <a:off x="943288" y="1625798"/>
            <a:ext cx="6838347" cy="566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/>
              <a:t>TITULO IV</a:t>
            </a:r>
            <a:r>
              <a:rPr lang="es-ES" dirty="0" smtClean="0"/>
              <a:t>. COMPORTAMIENTOS QUE AFECTAN LA TRANQUILIDAD Y RELACIONES RESPETUOSAS Y QUE POR TANTO NO DEBEN EFECTUARSE:</a:t>
            </a:r>
          </a:p>
          <a:p>
            <a:endParaRPr lang="es-ES" dirty="0" smtClean="0"/>
          </a:p>
          <a:p>
            <a:r>
              <a:rPr lang="es-ES" dirty="0" smtClean="0"/>
              <a:t>- </a:t>
            </a:r>
            <a:r>
              <a:rPr lang="es-ES" sz="1600" b="1" dirty="0" smtClean="0"/>
              <a:t>EN EL VECINDARIO</a:t>
            </a:r>
            <a:r>
              <a:rPr lang="es-ES" dirty="0" smtClean="0"/>
              <a:t>:</a:t>
            </a:r>
            <a:endParaRPr lang="es-ES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s-ES" sz="1600" dirty="0" smtClean="0"/>
              <a:t>SONIDOS O RUIDOS QUE GENEREN MOLESTIA POR SU IMPACTO: PUEDEN LAS AUTORIDADES IMPONER MULTA Y DESACTIVAR LA FUENTE DE RUIDO.</a:t>
            </a:r>
          </a:p>
          <a:p>
            <a:pPr marL="285750" indent="-285750">
              <a:spcBef>
                <a:spcPts val="1200"/>
              </a:spcBef>
              <a:buFontTx/>
              <a:buChar char="-"/>
            </a:pPr>
            <a:r>
              <a:rPr lang="es-ES" sz="1600" b="1" dirty="0" smtClean="0"/>
              <a:t>EN ESPACIO PÚBLICO, LUGARES ABIERTOS AL PÚBLICO O QUE SIENDO PRIVADOS TRASCIENDAN A LO PÚBLICO:</a:t>
            </a:r>
            <a:endParaRPr lang="es-ES" sz="1600" dirty="0" smtClean="0"/>
          </a:p>
          <a:p>
            <a:pPr marL="342900" indent="-342900">
              <a:spcBef>
                <a:spcPts val="1200"/>
              </a:spcBef>
              <a:buFont typeface="+mj-lt"/>
              <a:buAutoNum type="arabicPeriod" startAt="2"/>
            </a:pPr>
            <a:r>
              <a:rPr lang="es-ES" sz="1600" dirty="0" smtClean="0"/>
              <a:t>REALIZAR ACTOS SEXUALES O DE EXHIBICIONISMO QUE GENEREN MOLESTIA A LA COMUNIDAD.</a:t>
            </a:r>
          </a:p>
          <a:p>
            <a:pPr marL="342900" indent="-342900">
              <a:buFont typeface="+mj-lt"/>
              <a:buAutoNum type="arabicPeriod" startAt="2"/>
            </a:pPr>
            <a:r>
              <a:rPr lang="es-ES" sz="1600" dirty="0" smtClean="0"/>
              <a:t>FUMAR EN LUGARES  PROHIBIDOS.</a:t>
            </a:r>
          </a:p>
          <a:p>
            <a:pPr marL="342900" indent="-342900">
              <a:buFont typeface="+mj-lt"/>
              <a:buAutoNum type="arabicPeriod" startAt="2"/>
            </a:pPr>
            <a:r>
              <a:rPr lang="es-ES" sz="1600" dirty="0" smtClean="0"/>
              <a:t>LIMITAR U OBSTRUIR LAS MANIFESTACIONES DE AFECTO Y CARIÑO QUE NO CONFIGUREN ACTOS SEXUALES O DE EXHIBICIONISMO EN </a:t>
            </a:r>
            <a:r>
              <a:rPr lang="es-ES" sz="1600" dirty="0"/>
              <a:t>RAZON DE LA RAZA, ORIGEN ORIENTACION SEXUAL, IDENTIDAD DE GÉNERO U OTRA CONDICIÓN SIMILAR. (ART. 33) </a:t>
            </a:r>
          </a:p>
          <a:p>
            <a:endParaRPr lang="es-ES" sz="1600" dirty="0" smtClean="0"/>
          </a:p>
          <a:p>
            <a:endParaRPr lang="es-ES" sz="1600" dirty="0" smtClean="0"/>
          </a:p>
          <a:p>
            <a:endParaRPr lang="es-ES" sz="1600" dirty="0" smtClean="0"/>
          </a:p>
          <a:p>
            <a:endParaRPr lang="es-ES" dirty="0"/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138868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5033817" y="2251363"/>
            <a:ext cx="3798455" cy="2089728"/>
          </a:xfrm>
        </p:spPr>
        <p:txBody>
          <a:bodyPr/>
          <a:lstStyle/>
          <a:p>
            <a:pPr marL="0" indent="0">
              <a:buNone/>
            </a:pPr>
            <a:r>
              <a:rPr lang="es-ES" sz="2000" dirty="0" smtClean="0"/>
              <a:t>5. </a:t>
            </a:r>
            <a:r>
              <a:rPr lang="es-ES" sz="2000" dirty="0"/>
              <a:t>IRRESPETAR LAS NORMAS PROPIAS DE LUGARES PÚBLICOS TALES COMO SALAS DE VELACIÓN, CEMENTERIOS, CLÍNICAS, HOSPITALES, BIBLIOTECAS, MUSEOS, ENTR OTROS</a:t>
            </a:r>
            <a:r>
              <a:rPr lang="es-ES" sz="2000" dirty="0" smtClean="0"/>
              <a:t>.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53" y="333283"/>
            <a:ext cx="4931994" cy="635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85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697</TotalTime>
  <Words>2019</Words>
  <Application>Microsoft Office PowerPoint</Application>
  <PresentationFormat>Presentación en pantalla (4:3)</PresentationFormat>
  <Paragraphs>146</Paragraphs>
  <Slides>22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3" baseType="lpstr">
      <vt:lpstr>Tema de Office</vt:lpstr>
      <vt:lpstr>Presentación de PowerPoint</vt:lpstr>
      <vt:lpstr>LEY 1801 DE 2016 (29 de Julio)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COMPORTAMIENTOS CONTRARIOS A LA CONVIVENCIA, QUE PUEDEN TENER OCURRENCIA EN LOS CENTROS COMERCIALES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user</dc:creator>
  <cp:lastModifiedBy>Maribel</cp:lastModifiedBy>
  <cp:revision>43</cp:revision>
  <dcterms:created xsi:type="dcterms:W3CDTF">2016-09-12T14:02:46Z</dcterms:created>
  <dcterms:modified xsi:type="dcterms:W3CDTF">2016-09-22T13:20:22Z</dcterms:modified>
</cp:coreProperties>
</file>

<file path=docProps/thumbnail.jpeg>
</file>